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  <a:srgbClr val="0000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FD0F851-EC5A-4D38-B0AD-8093EC10F338}" styleName="淡色スタイル 1 - アクセント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9D7B26C5-4107-4FEC-AEDC-1716B250A1EF}" styleName="スタイル (淡色)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58" autoAdjust="0"/>
  </p:normalViewPr>
  <p:slideViewPr>
    <p:cSldViewPr>
      <p:cViewPr varScale="1">
        <p:scale>
          <a:sx n="65" d="100"/>
          <a:sy n="65" d="100"/>
        </p:scale>
        <p:origin x="-15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タイトル 11"/>
          <p:cNvSpPr>
            <a:spLocks noGrp="1"/>
          </p:cNvSpPr>
          <p:nvPr>
            <p:ph type="ctrTitle"/>
          </p:nvPr>
        </p:nvSpPr>
        <p:spPr>
          <a:xfrm>
            <a:off x="800197" y="533400"/>
            <a:ext cx="7543606" cy="2868168"/>
          </a:xfrm>
        </p:spPr>
        <p:txBody>
          <a:bodyPr lIns="45720" tIns="0" rIns="45720">
            <a:noAutofit/>
          </a:bodyPr>
          <a:lstStyle>
            <a:lvl1pPr algn="r">
              <a:defRPr sz="4200" b="1" cap="none" baseline="0"/>
            </a:lvl1pPr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25" name="サブタイトル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ja-JP" altLang="en-US" smtClean="0"/>
              <a:t>マスタ サブタイトルの書式設定</a:t>
            </a:r>
            <a:endParaRPr kumimoji="0" lang="en-US"/>
          </a:p>
        </p:txBody>
      </p:sp>
      <p:sp>
        <p:nvSpPr>
          <p:cNvPr id="31" name="日付プレースホルダ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11F0283-47A7-491E-84BA-61EEBC11D8C5}" type="datetimeFigureOut">
              <a:rPr kumimoji="1" lang="ja-JP" altLang="en-US" smtClean="0"/>
              <a:pPr/>
              <a:t>2008/9/13</a:t>
            </a:fld>
            <a:endParaRPr kumimoji="1" lang="ja-JP" altLang="en-US"/>
          </a:p>
        </p:txBody>
      </p:sp>
      <p:sp>
        <p:nvSpPr>
          <p:cNvPr id="18" name="フッター プレースホルダ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29" name="スライド番号プレースホルダ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40D49F97-23F3-4D0A-816F-0A7A667A2FCA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10" name="Rectangle 3"/>
          <p:cNvSpPr>
            <a:spLocks noChangeArrowheads="1"/>
          </p:cNvSpPr>
          <p:nvPr userDrawn="1"/>
        </p:nvSpPr>
        <p:spPr bwMode="auto">
          <a:xfrm>
            <a:off x="2944007" y="5857892"/>
            <a:ext cx="325598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/>
            <a:r>
              <a:rPr lang="en-US" altLang="ja-JP" sz="2800" b="1" i="1" dirty="0" err="1" smtClean="0">
                <a:solidFill>
                  <a:srgbClr val="FF9933"/>
                </a:solidFill>
                <a:effectLst>
                  <a:glow rad="139700">
                    <a:srgbClr val="FFFFCC">
                      <a:alpha val="40000"/>
                    </a:srgbClr>
                  </a:glow>
                  <a:outerShdw blurRad="38100" dist="38100" dir="2700000" algn="tl">
                    <a:srgbClr val="FFFFFF"/>
                  </a:outerShdw>
                  <a:reflection blurRad="6350" stA="60000" endA="900" endPos="58000" dir="5400000" sy="-100000" algn="bl" rotWithShape="0"/>
                </a:effectLst>
                <a:latin typeface="+mj-lt"/>
                <a:ea typeface="AR P丸ゴシック体M" pitchFamily="50" charset="-128"/>
              </a:rPr>
              <a:t>cfneo</a:t>
            </a:r>
            <a:r>
              <a:rPr lang="en-US" altLang="ja-JP" sz="2800" b="1" i="1" smtClean="0">
                <a:solidFill>
                  <a:srgbClr val="FF9933"/>
                </a:solidFill>
                <a:effectLst>
                  <a:glow rad="139700">
                    <a:srgbClr val="FFFFCC">
                      <a:alpha val="40000"/>
                    </a:srgbClr>
                  </a:glow>
                  <a:outerShdw blurRad="38100" dist="38100" dir="2700000" algn="tl">
                    <a:srgbClr val="FFFFFF"/>
                  </a:outerShdw>
                  <a:reflection blurRad="6350" stA="60000" endA="900" endPos="58000" dir="5400000" sy="-100000" algn="bl" rotWithShape="0"/>
                </a:effectLst>
                <a:latin typeface="+mj-lt"/>
                <a:ea typeface="AR P丸ゴシック体M" pitchFamily="50" charset="-128"/>
              </a:rPr>
              <a:t>-Project</a:t>
            </a:r>
            <a:endParaRPr lang="ja-JP" altLang="en-US" sz="2800" b="1" i="1" smtClean="0">
              <a:solidFill>
                <a:srgbClr val="FF9933"/>
              </a:solidFill>
              <a:effectLst>
                <a:glow rad="139700">
                  <a:srgbClr val="FFFFCC">
                    <a:alpha val="40000"/>
                  </a:srgbClr>
                </a:glow>
                <a:outerShdw blurRad="38100" dist="38100" dir="2700000" algn="tl">
                  <a:srgbClr val="FFFFFF"/>
                </a:outerShdw>
                <a:reflection blurRad="6350" stA="60000" endA="900" endPos="58000" dir="5400000" sy="-100000" algn="bl" rotWithShape="0"/>
              </a:effectLst>
              <a:latin typeface="+mj-lt"/>
              <a:ea typeface="AR P丸ゴシック体M" pitchFamily="50" charset="-128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1F0283-47A7-491E-84BA-61EEBC11D8C5}" type="datetimeFigureOut">
              <a:rPr kumimoji="1" lang="ja-JP" altLang="en-US" smtClean="0"/>
              <a:pPr/>
              <a:t>2008/9/13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D49F97-23F3-4D0A-816F-0A7A667A2FCA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911F0283-47A7-491E-84BA-61EEBC11D8C5}" type="datetimeFigureOut">
              <a:rPr kumimoji="1" lang="ja-JP" altLang="en-US" smtClean="0"/>
              <a:pPr/>
              <a:t>2008/9/13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0D49F97-23F3-4D0A-816F-0A7A667A2FCA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eaLnBrk="0">
              <a:defRPr cap="none" baseline="0">
                <a:effectLst>
                  <a:reflection blurRad="6350" stA="55000" endA="300" endPos="45500" dir="5400000" sy="-100000" algn="bl" rotWithShape="0"/>
                </a:effectLst>
              </a:defRPr>
            </a:lvl1pPr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1F0283-47A7-491E-84BA-61EEBC11D8C5}" type="datetimeFigureOut">
              <a:rPr kumimoji="1" lang="ja-JP" altLang="en-US" smtClean="0"/>
              <a:pPr/>
              <a:t>2008/9/13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D49F97-23F3-4D0A-816F-0A7A667A2FCA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11F0283-47A7-491E-84BA-61EEBC11D8C5}" type="datetimeFigureOut">
              <a:rPr kumimoji="1" lang="ja-JP" altLang="en-US" smtClean="0"/>
              <a:pPr/>
              <a:t>2008/9/13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40D49F97-23F3-4D0A-816F-0A7A667A2FCA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1F0283-47A7-491E-84BA-61EEBC11D8C5}" type="datetimeFigureOut">
              <a:rPr kumimoji="1" lang="ja-JP" altLang="en-US" smtClean="0"/>
              <a:pPr/>
              <a:t>2008/9/13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D49F97-23F3-4D0A-816F-0A7A667A2FCA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1F0283-47A7-491E-84BA-61EEBC11D8C5}" type="datetimeFigureOut">
              <a:rPr kumimoji="1" lang="ja-JP" altLang="en-US" smtClean="0"/>
              <a:pPr/>
              <a:t>2008/9/13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D49F97-23F3-4D0A-816F-0A7A667A2FCA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1F0283-47A7-491E-84BA-61EEBC11D8C5}" type="datetimeFigureOut">
              <a:rPr kumimoji="1" lang="ja-JP" altLang="en-US" smtClean="0"/>
              <a:pPr/>
              <a:t>2008/9/13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D49F97-23F3-4D0A-816F-0A7A667A2FCA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11F0283-47A7-491E-84BA-61EEBC11D8C5}" type="datetimeFigureOut">
              <a:rPr kumimoji="1" lang="ja-JP" altLang="en-US" smtClean="0"/>
              <a:pPr/>
              <a:t>2008/9/13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D49F97-23F3-4D0A-816F-0A7A667A2FCA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1F0283-47A7-491E-84BA-61EEBC11D8C5}" type="datetimeFigureOut">
              <a:rPr kumimoji="1" lang="ja-JP" altLang="en-US" smtClean="0"/>
              <a:pPr/>
              <a:t>2008/9/13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D49F97-23F3-4D0A-816F-0A7A667A2FCA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正方形/長方形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 dirty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1F0283-47A7-491E-84BA-61EEBC11D8C5}" type="datetimeFigureOut">
              <a:rPr kumimoji="1" lang="ja-JP" altLang="en-US" smtClean="0"/>
              <a:pPr/>
              <a:t>2008/9/13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D49F97-23F3-4D0A-816F-0A7A667A2FCA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10" name="図プレースホルダ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" name="タイトル プレースホルダ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1" name="テキスト プレースホルダ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27" name="日付プレースホルダ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911F0283-47A7-491E-84BA-61EEBC11D8C5}" type="datetimeFigureOut">
              <a:rPr kumimoji="1" lang="ja-JP" altLang="en-US" smtClean="0"/>
              <a:pPr/>
              <a:t>2008/9/13</a:t>
            </a:fld>
            <a:endParaRPr kumimoji="1" lang="ja-JP" altLang="en-US" dirty="0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kumimoji="1" lang="ja-JP" altLang="en-US" dirty="0"/>
          </a:p>
        </p:txBody>
      </p:sp>
      <p:sp>
        <p:nvSpPr>
          <p:cNvPr id="16" name="スライド番号プレースホルダ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40D49F97-23F3-4D0A-816F-0A7A667A2FCA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 rot="5400000">
            <a:off x="7520139" y="1162197"/>
            <a:ext cx="278606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/>
            <a:r>
              <a:rPr lang="en-US" altLang="ja-JP" sz="2400" b="1" i="1" dirty="0" err="1" smtClean="0">
                <a:solidFill>
                  <a:srgbClr val="FF9933"/>
                </a:solidFill>
                <a:effectLst>
                  <a:glow rad="139700">
                    <a:srgbClr val="FFFFCC">
                      <a:alpha val="40000"/>
                    </a:srgbClr>
                  </a:glow>
                  <a:outerShdw blurRad="38100" dist="38100" dir="2700000" algn="tl">
                    <a:srgbClr val="FFFFFF"/>
                  </a:outerShdw>
                  <a:reflection blurRad="6350" stA="60000" endA="900" endPos="58000" dir="5400000" sy="-100000" algn="bl" rotWithShape="0"/>
                </a:effectLst>
                <a:latin typeface="+mj-lt"/>
                <a:ea typeface="AR P丸ゴシック体M" pitchFamily="50" charset="-128"/>
              </a:rPr>
              <a:t>cfneo</a:t>
            </a:r>
            <a:r>
              <a:rPr lang="en-US" altLang="ja-JP" sz="2400" b="1" i="1" smtClean="0">
                <a:solidFill>
                  <a:srgbClr val="FF9933"/>
                </a:solidFill>
                <a:effectLst>
                  <a:glow rad="139700">
                    <a:srgbClr val="FFFFCC">
                      <a:alpha val="40000"/>
                    </a:srgbClr>
                  </a:glow>
                  <a:outerShdw blurRad="38100" dist="38100" dir="2700000" algn="tl">
                    <a:srgbClr val="FFFFFF"/>
                  </a:outerShdw>
                  <a:reflection blurRad="6350" stA="60000" endA="900" endPos="58000" dir="5400000" sy="-100000" algn="bl" rotWithShape="0"/>
                </a:effectLst>
                <a:latin typeface="+mj-lt"/>
                <a:ea typeface="AR P丸ゴシック体M" pitchFamily="50" charset="-128"/>
              </a:rPr>
              <a:t>-Project</a:t>
            </a:r>
            <a:endParaRPr lang="ja-JP" altLang="en-US" sz="2400" b="1" i="1" smtClean="0">
              <a:solidFill>
                <a:srgbClr val="FF9933"/>
              </a:solidFill>
              <a:effectLst>
                <a:glow rad="139700">
                  <a:srgbClr val="FFFFCC">
                    <a:alpha val="40000"/>
                  </a:srgbClr>
                </a:glow>
                <a:outerShdw blurRad="38100" dist="38100" dir="2700000" algn="tl">
                  <a:srgbClr val="FFFFFF"/>
                </a:outerShdw>
                <a:reflection blurRad="6350" stA="60000" endA="900" endPos="58000" dir="5400000" sy="-100000" algn="bl" rotWithShape="0"/>
              </a:effectLst>
              <a:latin typeface="+mj-lt"/>
              <a:ea typeface="AR P丸ゴシック体M" pitchFamily="50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1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n-ea"/>
          <a:ea typeface="+mn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1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1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1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1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1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1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1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olarion.org/index.php?page=download&amp;project=subversive" TargetMode="External"/><Relationship Id="rId2" Type="http://schemas.openxmlformats.org/officeDocument/2006/relationships/hyperlink" Target="http://www.cfeclipse.org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localhost:8500/cfneo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smtClean="0"/>
              <a:t>cfneo</a:t>
            </a:r>
            <a:br>
              <a:rPr lang="en-US" altLang="ja-JP" smtClean="0"/>
            </a:br>
            <a:r>
              <a:rPr lang="ja-JP" altLang="en-US" smtClean="0"/>
              <a:t>ユーザガイド</a:t>
            </a:r>
            <a:r>
              <a:rPr lang="en-US" altLang="ja-JP" smtClean="0"/>
              <a:t>-v0.01</a:t>
            </a:r>
            <a:br>
              <a:rPr lang="en-US" altLang="ja-JP" smtClean="0"/>
            </a:br>
            <a:r>
              <a:rPr lang="ja-JP" altLang="en-US" smtClean="0"/>
              <a:t>接触篇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smtClean="0"/>
              <a:t>cfneoDocs-001</a:t>
            </a:r>
            <a:br>
              <a:rPr lang="en-US" altLang="ja-JP" smtClean="0"/>
            </a:br>
            <a:r>
              <a:rPr lang="en-US" altLang="ja-JP" smtClean="0"/>
              <a:t>ver0.01</a:t>
            </a:r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本文書の位置づけ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smtClean="0"/>
              <a:t>cfneo-Project</a:t>
            </a:r>
            <a:r>
              <a:rPr kumimoji="1" lang="ja-JP" altLang="en-US" smtClean="0"/>
              <a:t>からのご提案</a:t>
            </a:r>
            <a:endParaRPr kumimoji="1" lang="en-US" altLang="ja-JP" smtClean="0"/>
          </a:p>
          <a:p>
            <a:pPr lvl="1"/>
            <a:endParaRPr lang="en-US" altLang="ja-JP" smtClean="0"/>
          </a:p>
          <a:p>
            <a:pPr lvl="1"/>
            <a:r>
              <a:rPr lang="en-US" altLang="ja-JP" smtClean="0"/>
              <a:t>cfneo-Project</a:t>
            </a:r>
            <a:r>
              <a:rPr lang="ja-JP" altLang="en-US" smtClean="0"/>
              <a:t>の目的</a:t>
            </a:r>
            <a:r>
              <a:rPr lang="en-US" altLang="ja-JP" smtClean="0"/>
              <a:t/>
            </a:r>
            <a:br>
              <a:rPr lang="en-US" altLang="ja-JP" smtClean="0"/>
            </a:br>
            <a:r>
              <a:rPr lang="ja-JP" altLang="en-US" smtClean="0"/>
              <a:t>＝</a:t>
            </a:r>
            <a:r>
              <a:rPr lang="ja-JP" altLang="en-US" b="1" smtClean="0"/>
              <a:t>ソフトウェア・テストを何とかする</a:t>
            </a:r>
            <a:r>
              <a:rPr lang="en-US" altLang="ja-JP" b="1" smtClean="0"/>
              <a:t/>
            </a:r>
            <a:br>
              <a:rPr lang="en-US" altLang="ja-JP" b="1" smtClean="0"/>
            </a:br>
            <a:r>
              <a:rPr lang="ja-JP" altLang="en-US" smtClean="0"/>
              <a:t>為の、</a:t>
            </a:r>
            <a:r>
              <a:rPr lang="en-US" altLang="ja-JP" smtClean="0"/>
              <a:t>cfneo-Project</a:t>
            </a:r>
            <a:r>
              <a:rPr lang="ja-JP" altLang="en-US" smtClean="0"/>
              <a:t>からのご提案です</a:t>
            </a:r>
            <a:endParaRPr lang="en-US" altLang="ja-JP" smtClean="0"/>
          </a:p>
          <a:p>
            <a:pPr lvl="2"/>
            <a:endParaRPr kumimoji="1" lang="en-US" altLang="ja-JP" smtClean="0"/>
          </a:p>
          <a:p>
            <a:pPr lvl="2"/>
            <a:r>
              <a:rPr kumimoji="1" lang="ja-JP" altLang="en-US" smtClean="0"/>
              <a:t>この文書では、</a:t>
            </a:r>
            <a:r>
              <a:rPr kumimoji="1" lang="en-US" altLang="ja-JP" smtClean="0"/>
              <a:t/>
            </a:r>
            <a:br>
              <a:rPr kumimoji="1" lang="en-US" altLang="ja-JP" smtClean="0"/>
            </a:br>
            <a:r>
              <a:rPr kumimoji="1" lang="en-US" altLang="ja-JP" b="1" smtClean="0"/>
              <a:t>cfneo</a:t>
            </a:r>
            <a:r>
              <a:rPr lang="ja-JP" altLang="en-US" b="1" smtClean="0"/>
              <a:t>の導入の仕方</a:t>
            </a:r>
            <a:r>
              <a:rPr kumimoji="1" lang="ja-JP" altLang="en-US" smtClean="0"/>
              <a:t>について記述しています。</a:t>
            </a:r>
            <a:endParaRPr kumimoji="1" lang="en-US" altLang="ja-JP" smtClean="0"/>
          </a:p>
          <a:p>
            <a:pPr lvl="2"/>
            <a:r>
              <a:rPr lang="ja-JP" altLang="en-US" smtClean="0"/>
              <a:t>この文書は、設計ガイドの内容を含みません。</a:t>
            </a:r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b="1" smtClean="0"/>
              <a:t>© cfneo-Project 2008. all rights reserved.</a:t>
            </a: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49F97-23F3-4D0A-816F-0A7A667A2FCA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用語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smtClean="0">
                <a:solidFill>
                  <a:sysClr val="windowText" lastClr="000000"/>
                </a:solidFill>
              </a:rPr>
              <a:t>本体</a:t>
            </a:r>
            <a:endParaRPr kumimoji="1" lang="en-US" altLang="ja-JP" smtClean="0">
              <a:solidFill>
                <a:sysClr val="windowText" lastClr="000000"/>
              </a:solidFill>
            </a:endParaRPr>
          </a:p>
          <a:p>
            <a:pPr lvl="1"/>
            <a:r>
              <a:rPr lang="en-US" altLang="ja-JP" smtClean="0">
                <a:solidFill>
                  <a:sysClr val="windowText" lastClr="000000"/>
                </a:solidFill>
              </a:rPr>
              <a:t>cfneo</a:t>
            </a:r>
            <a:r>
              <a:rPr lang="ja-JP" altLang="en-US" smtClean="0">
                <a:solidFill>
                  <a:sysClr val="windowText" lastClr="000000"/>
                </a:solidFill>
              </a:rPr>
              <a:t>とその配下のパッケージを指します。</a:t>
            </a:r>
            <a:endParaRPr lang="en-US" altLang="ja-JP" smtClean="0">
              <a:solidFill>
                <a:sysClr val="windowText" lastClr="000000"/>
              </a:solidFill>
            </a:endParaRPr>
          </a:p>
          <a:p>
            <a:r>
              <a:rPr kumimoji="1" lang="ja-JP" altLang="en-US" smtClean="0">
                <a:solidFill>
                  <a:sysClr val="windowText" lastClr="000000"/>
                </a:solidFill>
              </a:rPr>
              <a:t>発動篇</a:t>
            </a:r>
            <a:endParaRPr kumimoji="1" lang="en-US" altLang="ja-JP" smtClean="0">
              <a:solidFill>
                <a:sysClr val="windowText" lastClr="000000"/>
              </a:solidFill>
            </a:endParaRPr>
          </a:p>
          <a:p>
            <a:pPr lvl="1"/>
            <a:r>
              <a:rPr lang="ja-JP" altLang="en-US" smtClean="0">
                <a:solidFill>
                  <a:sysClr val="windowText" lastClr="000000"/>
                </a:solidFill>
              </a:rPr>
              <a:t>「</a:t>
            </a:r>
            <a:r>
              <a:rPr lang="en-US" altLang="ja-JP" smtClean="0">
                <a:solidFill>
                  <a:sysClr val="windowText" lastClr="000000"/>
                </a:solidFill>
              </a:rPr>
              <a:t>cfneodocs-002 </a:t>
            </a:r>
            <a:r>
              <a:rPr lang="ja-JP" altLang="en-US" smtClean="0">
                <a:solidFill>
                  <a:sysClr val="windowText" lastClr="000000"/>
                </a:solidFill>
              </a:rPr>
              <a:t>ユーザーガイド</a:t>
            </a:r>
            <a:r>
              <a:rPr lang="en-US" altLang="ja-JP" smtClean="0">
                <a:solidFill>
                  <a:sysClr val="windowText" lastClr="000000"/>
                </a:solidFill>
              </a:rPr>
              <a:t>(</a:t>
            </a:r>
            <a:r>
              <a:rPr lang="ja-JP" altLang="en-US" smtClean="0">
                <a:solidFill>
                  <a:sysClr val="windowText" lastClr="000000"/>
                </a:solidFill>
              </a:rPr>
              <a:t>発動篇</a:t>
            </a:r>
            <a:r>
              <a:rPr lang="en-US" altLang="ja-JP" smtClean="0">
                <a:solidFill>
                  <a:sysClr val="windowText" lastClr="000000"/>
                </a:solidFill>
              </a:rPr>
              <a:t>)</a:t>
            </a:r>
            <a:r>
              <a:rPr lang="ja-JP" altLang="en-US" smtClean="0">
                <a:solidFill>
                  <a:sysClr val="windowText" lastClr="000000"/>
                </a:solidFill>
              </a:rPr>
              <a:t>」を指します。</a:t>
            </a:r>
            <a:endParaRPr kumimoji="1" lang="en-US" altLang="ja-JP" smtClean="0">
              <a:solidFill>
                <a:sysClr val="windowText" lastClr="000000"/>
              </a:solidFill>
            </a:endParaRPr>
          </a:p>
          <a:p>
            <a:r>
              <a:rPr kumimoji="1" lang="ja-JP" altLang="en-US" smtClean="0">
                <a:solidFill>
                  <a:sysClr val="windowText" lastClr="000000"/>
                </a:solidFill>
              </a:rPr>
              <a:t>設計ガイド</a:t>
            </a:r>
            <a:endParaRPr kumimoji="1" lang="en-US" altLang="ja-JP" smtClean="0">
              <a:solidFill>
                <a:sysClr val="windowText" lastClr="000000"/>
              </a:solidFill>
            </a:endParaRPr>
          </a:p>
          <a:p>
            <a:pPr lvl="1"/>
            <a:r>
              <a:rPr lang="ja-JP" altLang="en-US" smtClean="0">
                <a:solidFill>
                  <a:sysClr val="windowText" lastClr="000000"/>
                </a:solidFill>
              </a:rPr>
              <a:t>「</a:t>
            </a:r>
            <a:r>
              <a:rPr lang="en-US" altLang="ja-JP" smtClean="0">
                <a:solidFill>
                  <a:sysClr val="windowText" lastClr="000000"/>
                </a:solidFill>
              </a:rPr>
              <a:t>cfneodocs-003 </a:t>
            </a:r>
            <a:r>
              <a:rPr lang="ja-JP" altLang="en-US" smtClean="0">
                <a:solidFill>
                  <a:sysClr val="windowText" lastClr="000000"/>
                </a:solidFill>
              </a:rPr>
              <a:t>設計ガイド」を指します。</a:t>
            </a:r>
            <a:endParaRPr kumimoji="1" lang="ja-JP" altLang="en-US">
              <a:solidFill>
                <a:sysClr val="windowText" lastClr="000000"/>
              </a:solidFill>
            </a:endParaRPr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b="1" smtClean="0"/>
              <a:t>© cfneo-Project 2008. all rights reserved.</a:t>
            </a: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49F97-23F3-4D0A-816F-0A7A667A2FCA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cfneo</a:t>
            </a:r>
            <a:r>
              <a:rPr kumimoji="1" lang="ja-JP" altLang="en-US" smtClean="0"/>
              <a:t>概要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smtClean="0"/>
              <a:t>cfneo</a:t>
            </a:r>
            <a:r>
              <a:rPr kumimoji="1" lang="ja-JP" altLang="en-US" smtClean="0"/>
              <a:t>は、</a:t>
            </a:r>
            <a:r>
              <a:rPr kumimoji="1" lang="en-US" altLang="ja-JP" smtClean="0"/>
              <a:t>ColdFusion</a:t>
            </a:r>
            <a:r>
              <a:rPr lang="ja-JP" altLang="en-US" smtClean="0"/>
              <a:t>で</a:t>
            </a:r>
            <a:r>
              <a:rPr kumimoji="1" lang="ja-JP" altLang="en-US" smtClean="0"/>
              <a:t>開発された</a:t>
            </a:r>
            <a:r>
              <a:rPr kumimoji="1" lang="en-US" altLang="ja-JP" smtClean="0"/>
              <a:t/>
            </a:r>
            <a:br>
              <a:rPr kumimoji="1" lang="en-US" altLang="ja-JP" smtClean="0"/>
            </a:br>
            <a:r>
              <a:rPr kumimoji="1" lang="en-US" altLang="ja-JP" smtClean="0"/>
              <a:t>Web</a:t>
            </a:r>
            <a:r>
              <a:rPr kumimoji="1" lang="ja-JP" altLang="en-US" smtClean="0"/>
              <a:t>フレームワークです。</a:t>
            </a:r>
            <a:endParaRPr kumimoji="1" lang="en-US" altLang="ja-JP" smtClean="0"/>
          </a:p>
          <a:p>
            <a:endParaRPr kumimoji="1" lang="en-US" altLang="ja-JP" smtClean="0"/>
          </a:p>
          <a:p>
            <a:r>
              <a:rPr kumimoji="1" lang="en-US" altLang="ja-JP" smtClean="0"/>
              <a:t>cfneo-Project</a:t>
            </a:r>
            <a:r>
              <a:rPr kumimoji="1" lang="ja-JP" altLang="en-US" smtClean="0"/>
              <a:t>のゴール</a:t>
            </a:r>
            <a:endParaRPr kumimoji="1" lang="en-US" altLang="ja-JP" smtClean="0"/>
          </a:p>
          <a:p>
            <a:pPr lvl="1"/>
            <a:r>
              <a:rPr kumimoji="1" lang="ja-JP" altLang="en-US" smtClean="0"/>
              <a:t>「テストを何とかすること」</a:t>
            </a:r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cfneo</a:t>
            </a:r>
            <a:r>
              <a:rPr lang="ja-JP" altLang="en-US" smtClean="0"/>
              <a:t>成果物構成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smtClean="0">
                <a:solidFill>
                  <a:sysClr val="windowText" lastClr="000000"/>
                </a:solidFill>
              </a:rPr>
              <a:t>本体</a:t>
            </a:r>
            <a:endParaRPr lang="en-US" altLang="ja-JP" smtClean="0">
              <a:solidFill>
                <a:sysClr val="windowText" lastClr="000000"/>
              </a:solidFill>
            </a:endParaRPr>
          </a:p>
          <a:p>
            <a:pPr lvl="1"/>
            <a:r>
              <a:rPr lang="en-US" altLang="ja-JP" smtClean="0">
                <a:solidFill>
                  <a:sysClr val="windowText" lastClr="000000"/>
                </a:solidFill>
              </a:rPr>
              <a:t>cfneo</a:t>
            </a:r>
            <a:r>
              <a:rPr lang="ja-JP" altLang="en-US" smtClean="0">
                <a:solidFill>
                  <a:sysClr val="windowText" lastClr="000000"/>
                </a:solidFill>
              </a:rPr>
              <a:t>とその配下のパッケージです。</a:t>
            </a:r>
            <a:endParaRPr lang="en-US" altLang="ja-JP" smtClean="0">
              <a:solidFill>
                <a:sysClr val="windowText" lastClr="000000"/>
              </a:solidFill>
            </a:endParaRPr>
          </a:p>
          <a:p>
            <a:r>
              <a:rPr lang="ja-JP" altLang="en-US" smtClean="0">
                <a:solidFill>
                  <a:sysClr val="windowText" lastClr="000000"/>
                </a:solidFill>
              </a:rPr>
              <a:t>ユーザーガイド</a:t>
            </a:r>
            <a:endParaRPr lang="en-US" altLang="ja-JP" smtClean="0">
              <a:solidFill>
                <a:sysClr val="windowText" lastClr="000000"/>
              </a:solidFill>
            </a:endParaRPr>
          </a:p>
          <a:p>
            <a:pPr lvl="1"/>
            <a:r>
              <a:rPr lang="ja-JP" altLang="en-US" smtClean="0">
                <a:solidFill>
                  <a:sysClr val="windowText" lastClr="000000"/>
                </a:solidFill>
              </a:rPr>
              <a:t>接触篇と発動篇があります。</a:t>
            </a:r>
            <a:endParaRPr lang="en-US" altLang="ja-JP" smtClean="0">
              <a:solidFill>
                <a:sysClr val="windowText" lastClr="000000"/>
              </a:solidFill>
            </a:endParaRPr>
          </a:p>
          <a:p>
            <a:r>
              <a:rPr lang="ja-JP" altLang="en-US" smtClean="0">
                <a:solidFill>
                  <a:sysClr val="windowText" lastClr="000000"/>
                </a:solidFill>
              </a:rPr>
              <a:t>設計ガイド</a:t>
            </a:r>
            <a:endParaRPr lang="en-US" altLang="ja-JP" smtClean="0">
              <a:solidFill>
                <a:sysClr val="windowText" lastClr="000000"/>
              </a:solidFill>
            </a:endParaRPr>
          </a:p>
          <a:p>
            <a:pPr lvl="1"/>
            <a:r>
              <a:rPr lang="en-US" altLang="ja-JP" smtClean="0">
                <a:solidFill>
                  <a:sysClr val="windowText" lastClr="000000"/>
                </a:solidFill>
              </a:rPr>
              <a:t>cfneo</a:t>
            </a:r>
            <a:r>
              <a:rPr lang="ja-JP" altLang="en-US" smtClean="0">
                <a:solidFill>
                  <a:sysClr val="windowText" lastClr="000000"/>
                </a:solidFill>
              </a:rPr>
              <a:t>を使ったアプリケーション設計についてのガイドラインを記してあります。</a:t>
            </a:r>
            <a:endParaRPr lang="ja-JP" altLang="en-US">
              <a:solidFill>
                <a:sysClr val="windowText" lastClr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推奨する開発環境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smtClean="0"/>
              <a:t>ColdFusion</a:t>
            </a:r>
          </a:p>
          <a:p>
            <a:pPr lvl="1"/>
            <a:r>
              <a:rPr lang="en-US" altLang="ja-JP" smtClean="0"/>
              <a:t>Adobe ColdFusion8 Developers Edition</a:t>
            </a:r>
            <a:endParaRPr kumimoji="1" lang="en-US" altLang="ja-JP" smtClean="0"/>
          </a:p>
          <a:p>
            <a:r>
              <a:rPr kumimoji="1" lang="en-US" altLang="ja-JP" smtClean="0"/>
              <a:t>Eclipse(3.3 </a:t>
            </a:r>
            <a:r>
              <a:rPr kumimoji="1" lang="en-US" altLang="ja-JP" smtClean="0"/>
              <a:t>europa/3.4 ganymede)</a:t>
            </a:r>
          </a:p>
          <a:p>
            <a:pPr lvl="1"/>
            <a:r>
              <a:rPr lang="en-US" altLang="ja-JP" smtClean="0"/>
              <a:t>CFEclipse(V3.3</a:t>
            </a:r>
            <a:r>
              <a:rPr lang="en-US" altLang="ja-JP" smtClean="0"/>
              <a:t>)</a:t>
            </a:r>
          </a:p>
          <a:p>
            <a:pPr lvl="2"/>
            <a:r>
              <a:rPr lang="en-US" altLang="ja-JP" smtClean="0">
                <a:hlinkClick r:id="rId2"/>
              </a:rPr>
              <a:t>http://www.cfeclipse.org/</a:t>
            </a:r>
            <a:endParaRPr lang="en-US" altLang="ja-JP" smtClean="0"/>
          </a:p>
          <a:p>
            <a:pPr lvl="1"/>
            <a:r>
              <a:rPr kumimoji="1" lang="en-US" altLang="ja-JP" smtClean="0"/>
              <a:t>for </a:t>
            </a:r>
            <a:r>
              <a:rPr kumimoji="1" lang="en-US" altLang="ja-JP" smtClean="0"/>
              <a:t>Subversion</a:t>
            </a:r>
          </a:p>
          <a:p>
            <a:pPr lvl="2"/>
            <a:r>
              <a:rPr lang="en-US" altLang="ja-JP" smtClean="0"/>
              <a:t>Subversive</a:t>
            </a:r>
          </a:p>
          <a:p>
            <a:pPr lvl="3"/>
            <a:r>
              <a:rPr lang="en-US" altLang="ja-JP" smtClean="0">
                <a:hlinkClick r:id="rId3"/>
              </a:rPr>
              <a:t>http</a:t>
            </a:r>
            <a:r>
              <a:rPr lang="en-US" altLang="ja-JP" smtClean="0">
                <a:hlinkClick r:id="rId3"/>
              </a:rPr>
              <a:t>://</a:t>
            </a:r>
            <a:r>
              <a:rPr lang="en-US" altLang="ja-JP" smtClean="0">
                <a:hlinkClick r:id="rId3"/>
              </a:rPr>
              <a:t>www.polarion.org/index.php?page=download&amp;project=subversive</a:t>
            </a:r>
            <a:endParaRPr lang="en-US" altLang="ja-JP" smtClean="0"/>
          </a:p>
          <a:p>
            <a:pPr lvl="3"/>
            <a:endParaRPr kumimoji="1" lang="ja-JP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ダウンロード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smtClean="0"/>
              <a:t>http://sourceforge.jp/projects/cfneo</a:t>
            </a:r>
            <a:endParaRPr kumimoji="1" lang="ja-JP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2071678"/>
            <a:ext cx="7081046" cy="4431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解凍と配置</a:t>
            </a:r>
            <a:endParaRPr kumimoji="1" lang="ja-JP" altLang="en-US"/>
          </a:p>
        </p:txBody>
      </p:sp>
      <p:sp>
        <p:nvSpPr>
          <p:cNvPr id="14" name="コンテンツ プレースホルダ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smtClean="0"/>
              <a:t>解凍された</a:t>
            </a:r>
            <a:r>
              <a:rPr lang="en-US" altLang="ja-JP" smtClean="0"/>
              <a:t>cfneo</a:t>
            </a:r>
            <a:r>
              <a:rPr lang="ja-JP" altLang="en-US" smtClean="0"/>
              <a:t>ディレクトリを</a:t>
            </a:r>
            <a:r>
              <a:rPr lang="en-US" altLang="ja-JP" smtClean="0"/>
              <a:t>wwwroot</a:t>
            </a:r>
            <a:r>
              <a:rPr lang="ja-JP" altLang="en-US" smtClean="0"/>
              <a:t>の配下に移動</a:t>
            </a:r>
            <a:r>
              <a:rPr lang="en-US" altLang="ja-JP" smtClean="0"/>
              <a:t>/</a:t>
            </a:r>
            <a:r>
              <a:rPr lang="ja-JP" altLang="en-US" smtClean="0"/>
              <a:t>コピーします。</a:t>
            </a:r>
            <a:endParaRPr kumimoji="1" lang="ja-JP" altLang="en-US"/>
          </a:p>
        </p:txBody>
      </p:sp>
      <p:sp>
        <p:nvSpPr>
          <p:cNvPr id="4" name="File"/>
          <p:cNvSpPr>
            <a:spLocks noEditPoints="1" noChangeArrowheads="1"/>
          </p:cNvSpPr>
          <p:nvPr/>
        </p:nvSpPr>
        <p:spPr bwMode="auto">
          <a:xfrm>
            <a:off x="2071670" y="2845354"/>
            <a:ext cx="571504" cy="357190"/>
          </a:xfrm>
          <a:custGeom>
            <a:avLst/>
            <a:gdLst>
              <a:gd name="T0" fmla="*/ 10981 w 21600"/>
              <a:gd name="T1" fmla="*/ 3240 h 21600"/>
              <a:gd name="T2" fmla="*/ 0 w 21600"/>
              <a:gd name="T3" fmla="*/ 10800 h 21600"/>
              <a:gd name="T4" fmla="*/ 10800 w 21600"/>
              <a:gd name="T5" fmla="*/ 21600 h 21600"/>
              <a:gd name="T6" fmla="*/ 21600 w 21600"/>
              <a:gd name="T7" fmla="*/ 10800 h 21600"/>
              <a:gd name="T8" fmla="*/ 0 w 21600"/>
              <a:gd name="T9" fmla="*/ 21600 h 21600"/>
              <a:gd name="T10" fmla="*/ 21600 w 21600"/>
              <a:gd name="T11" fmla="*/ 21600 h 21600"/>
              <a:gd name="T12" fmla="*/ 1086 w 21600"/>
              <a:gd name="T13" fmla="*/ 4628 h 21600"/>
              <a:gd name="T14" fmla="*/ 20635 w 21600"/>
              <a:gd name="T15" fmla="*/ 2028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T12" t="T13" r="T14" b="T15"/>
            <a:pathLst>
              <a:path w="21600" h="21600">
                <a:moveTo>
                  <a:pt x="19790" y="3240"/>
                </a:moveTo>
                <a:cubicBezTo>
                  <a:pt x="10981" y="3240"/>
                  <a:pt x="9171" y="3240"/>
                  <a:pt x="9050" y="3086"/>
                </a:cubicBezTo>
                <a:cubicBezTo>
                  <a:pt x="9050" y="2931"/>
                  <a:pt x="8930" y="2777"/>
                  <a:pt x="8930" y="2469"/>
                </a:cubicBezTo>
                <a:cubicBezTo>
                  <a:pt x="8930" y="2160"/>
                  <a:pt x="8809" y="1851"/>
                  <a:pt x="8688" y="1389"/>
                </a:cubicBezTo>
                <a:cubicBezTo>
                  <a:pt x="8568" y="1080"/>
                  <a:pt x="8326" y="771"/>
                  <a:pt x="8085" y="463"/>
                </a:cubicBezTo>
                <a:cubicBezTo>
                  <a:pt x="7723" y="154"/>
                  <a:pt x="7361" y="0"/>
                  <a:pt x="7361" y="0"/>
                </a:cubicBezTo>
                <a:cubicBezTo>
                  <a:pt x="7361" y="0"/>
                  <a:pt x="2293" y="0"/>
                  <a:pt x="2051" y="154"/>
                </a:cubicBezTo>
                <a:cubicBezTo>
                  <a:pt x="1689" y="309"/>
                  <a:pt x="1448" y="463"/>
                  <a:pt x="1327" y="771"/>
                </a:cubicBezTo>
                <a:cubicBezTo>
                  <a:pt x="1207" y="1080"/>
                  <a:pt x="1086" y="1389"/>
                  <a:pt x="965" y="1697"/>
                </a:cubicBezTo>
                <a:cubicBezTo>
                  <a:pt x="845" y="2160"/>
                  <a:pt x="724" y="2314"/>
                  <a:pt x="724" y="2469"/>
                </a:cubicBezTo>
                <a:cubicBezTo>
                  <a:pt x="603" y="2623"/>
                  <a:pt x="603" y="2777"/>
                  <a:pt x="483" y="2931"/>
                </a:cubicBezTo>
                <a:cubicBezTo>
                  <a:pt x="483" y="3086"/>
                  <a:pt x="362" y="3240"/>
                  <a:pt x="241" y="3240"/>
                </a:cubicBezTo>
                <a:lnTo>
                  <a:pt x="0" y="3394"/>
                </a:lnTo>
                <a:lnTo>
                  <a:pt x="0" y="3703"/>
                </a:lnTo>
                <a:lnTo>
                  <a:pt x="0" y="10800"/>
                </a:lnTo>
                <a:lnTo>
                  <a:pt x="0" y="21600"/>
                </a:lnTo>
                <a:lnTo>
                  <a:pt x="10981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21600" y="5246"/>
                </a:lnTo>
                <a:lnTo>
                  <a:pt x="21600" y="4783"/>
                </a:lnTo>
                <a:cubicBezTo>
                  <a:pt x="21479" y="4320"/>
                  <a:pt x="21359" y="4011"/>
                  <a:pt x="21117" y="3703"/>
                </a:cubicBezTo>
                <a:cubicBezTo>
                  <a:pt x="20876" y="3549"/>
                  <a:pt x="20514" y="3394"/>
                  <a:pt x="20152" y="3240"/>
                </a:cubicBezTo>
                <a:close/>
              </a:path>
            </a:pathLst>
          </a:custGeom>
          <a:solidFill>
            <a:srgbClr val="FFD757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  <a:scene3d>
            <a:camera prst="perspectiveContrastingLeftFacing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ile"/>
          <p:cNvSpPr>
            <a:spLocks noEditPoints="1" noChangeArrowheads="1"/>
          </p:cNvSpPr>
          <p:nvPr/>
        </p:nvSpPr>
        <p:spPr bwMode="auto">
          <a:xfrm>
            <a:off x="3286116" y="4214818"/>
            <a:ext cx="571504" cy="357190"/>
          </a:xfrm>
          <a:custGeom>
            <a:avLst/>
            <a:gdLst>
              <a:gd name="T0" fmla="*/ 10981 w 21600"/>
              <a:gd name="T1" fmla="*/ 3240 h 21600"/>
              <a:gd name="T2" fmla="*/ 0 w 21600"/>
              <a:gd name="T3" fmla="*/ 10800 h 21600"/>
              <a:gd name="T4" fmla="*/ 10800 w 21600"/>
              <a:gd name="T5" fmla="*/ 21600 h 21600"/>
              <a:gd name="T6" fmla="*/ 21600 w 21600"/>
              <a:gd name="T7" fmla="*/ 10800 h 21600"/>
              <a:gd name="T8" fmla="*/ 0 w 21600"/>
              <a:gd name="T9" fmla="*/ 21600 h 21600"/>
              <a:gd name="T10" fmla="*/ 21600 w 21600"/>
              <a:gd name="T11" fmla="*/ 21600 h 21600"/>
              <a:gd name="T12" fmla="*/ 1086 w 21600"/>
              <a:gd name="T13" fmla="*/ 4628 h 21600"/>
              <a:gd name="T14" fmla="*/ 20635 w 21600"/>
              <a:gd name="T15" fmla="*/ 2028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T12" t="T13" r="T14" b="T15"/>
            <a:pathLst>
              <a:path w="21600" h="21600">
                <a:moveTo>
                  <a:pt x="19790" y="3240"/>
                </a:moveTo>
                <a:cubicBezTo>
                  <a:pt x="10981" y="3240"/>
                  <a:pt x="9171" y="3240"/>
                  <a:pt x="9050" y="3086"/>
                </a:cubicBezTo>
                <a:cubicBezTo>
                  <a:pt x="9050" y="2931"/>
                  <a:pt x="8930" y="2777"/>
                  <a:pt x="8930" y="2469"/>
                </a:cubicBezTo>
                <a:cubicBezTo>
                  <a:pt x="8930" y="2160"/>
                  <a:pt x="8809" y="1851"/>
                  <a:pt x="8688" y="1389"/>
                </a:cubicBezTo>
                <a:cubicBezTo>
                  <a:pt x="8568" y="1080"/>
                  <a:pt x="8326" y="771"/>
                  <a:pt x="8085" y="463"/>
                </a:cubicBezTo>
                <a:cubicBezTo>
                  <a:pt x="7723" y="154"/>
                  <a:pt x="7361" y="0"/>
                  <a:pt x="7361" y="0"/>
                </a:cubicBezTo>
                <a:cubicBezTo>
                  <a:pt x="7361" y="0"/>
                  <a:pt x="2293" y="0"/>
                  <a:pt x="2051" y="154"/>
                </a:cubicBezTo>
                <a:cubicBezTo>
                  <a:pt x="1689" y="309"/>
                  <a:pt x="1448" y="463"/>
                  <a:pt x="1327" y="771"/>
                </a:cubicBezTo>
                <a:cubicBezTo>
                  <a:pt x="1207" y="1080"/>
                  <a:pt x="1086" y="1389"/>
                  <a:pt x="965" y="1697"/>
                </a:cubicBezTo>
                <a:cubicBezTo>
                  <a:pt x="845" y="2160"/>
                  <a:pt x="724" y="2314"/>
                  <a:pt x="724" y="2469"/>
                </a:cubicBezTo>
                <a:cubicBezTo>
                  <a:pt x="603" y="2623"/>
                  <a:pt x="603" y="2777"/>
                  <a:pt x="483" y="2931"/>
                </a:cubicBezTo>
                <a:cubicBezTo>
                  <a:pt x="483" y="3086"/>
                  <a:pt x="362" y="3240"/>
                  <a:pt x="241" y="3240"/>
                </a:cubicBezTo>
                <a:lnTo>
                  <a:pt x="0" y="3394"/>
                </a:lnTo>
                <a:lnTo>
                  <a:pt x="0" y="3703"/>
                </a:lnTo>
                <a:lnTo>
                  <a:pt x="0" y="10800"/>
                </a:lnTo>
                <a:lnTo>
                  <a:pt x="0" y="21600"/>
                </a:lnTo>
                <a:lnTo>
                  <a:pt x="10981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21600" y="5246"/>
                </a:lnTo>
                <a:lnTo>
                  <a:pt x="21600" y="4783"/>
                </a:lnTo>
                <a:cubicBezTo>
                  <a:pt x="21479" y="4320"/>
                  <a:pt x="21359" y="4011"/>
                  <a:pt x="21117" y="3703"/>
                </a:cubicBezTo>
                <a:cubicBezTo>
                  <a:pt x="20876" y="3549"/>
                  <a:pt x="20514" y="3394"/>
                  <a:pt x="20152" y="3240"/>
                </a:cubicBezTo>
                <a:close/>
              </a:path>
            </a:pathLst>
          </a:custGeom>
          <a:solidFill>
            <a:srgbClr val="FFD757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  <a:scene3d>
            <a:camera prst="perspectiveContrastingLeftFacing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643174" y="2845354"/>
            <a:ext cx="1220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mtClean="0"/>
              <a:t>wwwroot</a:t>
            </a:r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786182" y="4143380"/>
            <a:ext cx="792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mtClean="0"/>
              <a:t>cfneo</a:t>
            </a:r>
            <a:endParaRPr kumimoji="1" lang="ja-JP" altLang="en-US"/>
          </a:p>
        </p:txBody>
      </p:sp>
      <p:sp>
        <p:nvSpPr>
          <p:cNvPr id="8" name="円/楕円 7"/>
          <p:cNvSpPr/>
          <p:nvPr/>
        </p:nvSpPr>
        <p:spPr>
          <a:xfrm>
            <a:off x="2285984" y="2988230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円/楕円 8"/>
          <p:cNvSpPr/>
          <p:nvPr/>
        </p:nvSpPr>
        <p:spPr>
          <a:xfrm>
            <a:off x="3500430" y="4357694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0" name="カギ線コネクタ 8"/>
          <p:cNvCxnSpPr>
            <a:stCxn id="8" idx="4"/>
            <a:endCxn id="9" idx="2"/>
          </p:cNvCxnSpPr>
          <p:nvPr/>
        </p:nvCxnSpPr>
        <p:spPr>
          <a:xfrm rot="16200000" flipH="1">
            <a:off x="2279913" y="3208615"/>
            <a:ext cx="1298026" cy="1143008"/>
          </a:xfrm>
          <a:prstGeom prst="bentConnector2">
            <a:avLst/>
          </a:prstGeom>
          <a:ln w="19050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正方形/長方形 11"/>
          <p:cNvSpPr/>
          <p:nvPr/>
        </p:nvSpPr>
        <p:spPr>
          <a:xfrm>
            <a:off x="2857488" y="3714752"/>
            <a:ext cx="2500330" cy="1214446"/>
          </a:xfrm>
          <a:prstGeom prst="rect">
            <a:avLst/>
          </a:prstGeom>
          <a:noFill/>
          <a:ln w="762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/>
        </p:nvSpPr>
        <p:spPr>
          <a:xfrm>
            <a:off x="5929322" y="5429264"/>
            <a:ext cx="22621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5400" b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以上ｗ</a:t>
            </a:r>
            <a:endParaRPr lang="ja-JP" altLang="en-US" sz="5400" b="1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動作確認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smtClean="0"/>
              <a:t>以下の</a:t>
            </a:r>
            <a:r>
              <a:rPr kumimoji="1" lang="en-US" altLang="ja-JP" smtClean="0"/>
              <a:t>URL</a:t>
            </a:r>
            <a:r>
              <a:rPr kumimoji="1" lang="ja-JP" altLang="en-US" smtClean="0"/>
              <a:t>にアクセスします。</a:t>
            </a:r>
            <a:endParaRPr kumimoji="1" lang="en-US" altLang="ja-JP" smtClean="0"/>
          </a:p>
          <a:p>
            <a:pPr lvl="1"/>
            <a:r>
              <a:rPr lang="en-US" altLang="ja-JP" smtClean="0">
                <a:hlinkClick r:id="rId2"/>
              </a:rPr>
              <a:t>http://localhost:8500/cfneo</a:t>
            </a:r>
            <a:r>
              <a:rPr lang="en-US" altLang="ja-JP" smtClean="0">
                <a:hlinkClick r:id="rId2"/>
              </a:rPr>
              <a:t>/</a:t>
            </a:r>
            <a:endParaRPr lang="en-US" altLang="ja-JP" smtClean="0"/>
          </a:p>
          <a:p>
            <a:pPr lvl="2"/>
            <a:r>
              <a:rPr lang="en-US" altLang="ja-JP" sz="1600" smtClean="0"/>
              <a:t>ColdFusion</a:t>
            </a:r>
            <a:r>
              <a:rPr lang="ja-JP" altLang="en-US" sz="1600" smtClean="0"/>
              <a:t>のデフォルトのポートの場合</a:t>
            </a:r>
            <a:endParaRPr lang="en-US" altLang="ja-JP" sz="1600" smtClean="0"/>
          </a:p>
          <a:p>
            <a:r>
              <a:rPr kumimoji="1" lang="ja-JP" altLang="en-US" smtClean="0"/>
              <a:t>以下の画面が表示</a:t>
            </a:r>
            <a:r>
              <a:rPr lang="ja-JP" altLang="en-US" smtClean="0"/>
              <a:t>されれば完了です。</a:t>
            </a:r>
            <a:endParaRPr kumimoji="1" lang="ja-JP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5984" y="3143248"/>
            <a:ext cx="5653099" cy="3538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fneodocs_templatev0.01">
  <a:themeElements>
    <a:clrScheme name="グレースケール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meiryo">
      <a:majorFont>
        <a:latin typeface="メイリオ"/>
        <a:ea typeface="メイリオ"/>
        <a:cs typeface=""/>
      </a:majorFont>
      <a:minorFont>
        <a:latin typeface="メイリオ"/>
        <a:ea typeface="メイリオ"/>
        <a:cs typeface=""/>
      </a:minorFont>
    </a:fontScheme>
    <a:fmtScheme name="キュート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cfneodocs_templatev0.01</Template>
  <TotalTime>296</TotalTime>
  <Words>184</Words>
  <Application>Microsoft Office PowerPoint</Application>
  <PresentationFormat>画面に合わせる (4:3)</PresentationFormat>
  <Paragraphs>53</Paragraphs>
  <Slides>9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0" baseType="lpstr">
      <vt:lpstr>cfneodocs_templatev0.01</vt:lpstr>
      <vt:lpstr>cfneo ユーザガイド-v0.01 接触篇</vt:lpstr>
      <vt:lpstr>本文書の位置づけ</vt:lpstr>
      <vt:lpstr>用語</vt:lpstr>
      <vt:lpstr>cfneo概要</vt:lpstr>
      <vt:lpstr>cfneo成果物構成</vt:lpstr>
      <vt:lpstr>推奨する開発環境</vt:lpstr>
      <vt:lpstr>ダウンロード</vt:lpstr>
      <vt:lpstr>解凍と配置</vt:lpstr>
      <vt:lpstr>動作確認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fumi</dc:creator>
  <cp:lastModifiedBy>fumi</cp:lastModifiedBy>
  <cp:revision>55</cp:revision>
  <dcterms:created xsi:type="dcterms:W3CDTF">2008-09-01T13:01:22Z</dcterms:created>
  <dcterms:modified xsi:type="dcterms:W3CDTF">2008-09-12T16:45:19Z</dcterms:modified>
</cp:coreProperties>
</file>